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15810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Introducción a Casos de Uso y Diagramas de Casos de Uso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143494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 esta presentación, exploraremos los casos de uso y los diagramas de casos de uso como herramientas fundamentales en el análisis y diseño de sistemas de software. Aprenderemos cómo estas herramientas nos ayudan a comprender, especificar y comunicar los requisitos funcionales de un sistema de manera clara y efectiva.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2140" y="845939"/>
            <a:ext cx="324600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El Puente hacia el Éxito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833914" y="1415177"/>
            <a:ext cx="12962573" cy="1323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Conclusión: Casos de Uso como Puente entre Requisitos y Desarrollo</a:t>
            </a:r>
            <a:endParaRPr lang="en-US" sz="4150" dirty="0"/>
          </a:p>
        </p:txBody>
      </p:sp>
      <p:sp>
        <p:nvSpPr>
          <p:cNvPr id="4" name="Text 2"/>
          <p:cNvSpPr/>
          <p:nvPr/>
        </p:nvSpPr>
        <p:spPr>
          <a:xfrm>
            <a:off x="1191220" y="3363992"/>
            <a:ext cx="12605266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Los casos de uso son una herramienta indispensable para transformar requisitos complejos en soluciones de software claras y funcionales.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3914" y="3095982"/>
            <a:ext cx="30480" cy="1298258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6" name="Text 4"/>
          <p:cNvSpPr/>
          <p:nvPr/>
        </p:nvSpPr>
        <p:spPr>
          <a:xfrm>
            <a:off x="833914" y="4662249"/>
            <a:ext cx="12962573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Facilitan la comprensión: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Permiten a todos los interesados entender la interacción del usuario con el sistema.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3914" y="5126712"/>
            <a:ext cx="12962573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Visualizan interacciones clave: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Los diagramas ofrecen una vista de alto nivel del sistema y sus funcionalidades principales.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3914" y="5972294"/>
            <a:ext cx="12962573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Herramientas esenciales: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Son cruciales para el análisis, diseño, desarrollo y pruebas de cualquier proyecto de software.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3914" y="7002542"/>
            <a:ext cx="12962573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¡Empieza a mapear tus RF# en CU# y crea tus diagramas hoy para un desarrollo más eficiente!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8173" y="1228844"/>
            <a:ext cx="38539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Conceptos Fundamentales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864037" y="1818561"/>
            <a:ext cx="731234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¿Qué es un Caso de Uso?</a:t>
            </a:r>
            <a:endParaRPr lang="en-US" sz="4300" dirty="0"/>
          </a:p>
        </p:txBody>
      </p:sp>
      <p:sp>
        <p:nvSpPr>
          <p:cNvPr id="4" name="Shape 2"/>
          <p:cNvSpPr/>
          <p:nvPr/>
        </p:nvSpPr>
        <p:spPr>
          <a:xfrm>
            <a:off x="864037" y="3244929"/>
            <a:ext cx="4136231" cy="3755827"/>
          </a:xfrm>
          <a:prstGeom prst="roundRect">
            <a:avLst>
              <a:gd name="adj" fmla="val 3895"/>
            </a:avLst>
          </a:prstGeom>
          <a:solidFill>
            <a:srgbClr val="27272B"/>
          </a:solidFill>
          <a:ln/>
        </p:spPr>
      </p:sp>
      <p:sp>
        <p:nvSpPr>
          <p:cNvPr id="5" name="Shape 3"/>
          <p:cNvSpPr/>
          <p:nvPr/>
        </p:nvSpPr>
        <p:spPr>
          <a:xfrm>
            <a:off x="864037" y="3214449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6" name="Shape 4"/>
          <p:cNvSpPr/>
          <p:nvPr/>
        </p:nvSpPr>
        <p:spPr>
          <a:xfrm>
            <a:off x="2561868" y="287464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FE14D"/>
          </a:solidFill>
          <a:ln/>
        </p:spPr>
      </p:sp>
      <p:sp>
        <p:nvSpPr>
          <p:cNvPr id="7" name="Text 5"/>
          <p:cNvSpPr/>
          <p:nvPr/>
        </p:nvSpPr>
        <p:spPr>
          <a:xfrm>
            <a:off x="2784038" y="3059787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141333" y="3862149"/>
            <a:ext cx="291524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Función del Sistema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141333" y="4353163"/>
            <a:ext cx="358163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 caso de uso representa una función o acción específica que un sistema realiza para un actor, satisfaciendo una necesidad o un objetivo particular.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5247084" y="3244929"/>
            <a:ext cx="4136231" cy="3755827"/>
          </a:xfrm>
          <a:prstGeom prst="roundRect">
            <a:avLst>
              <a:gd name="adj" fmla="val 3895"/>
            </a:avLst>
          </a:prstGeom>
          <a:solidFill>
            <a:srgbClr val="27272B"/>
          </a:solidFill>
          <a:ln/>
        </p:spPr>
      </p:sp>
      <p:sp>
        <p:nvSpPr>
          <p:cNvPr id="11" name="Shape 9"/>
          <p:cNvSpPr/>
          <p:nvPr/>
        </p:nvSpPr>
        <p:spPr>
          <a:xfrm>
            <a:off x="5247084" y="3214449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2" name="Shape 10"/>
          <p:cNvSpPr/>
          <p:nvPr/>
        </p:nvSpPr>
        <p:spPr>
          <a:xfrm>
            <a:off x="6944916" y="287464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FE14D"/>
          </a:solidFill>
          <a:ln/>
        </p:spPr>
      </p:sp>
      <p:sp>
        <p:nvSpPr>
          <p:cNvPr id="13" name="Text 11"/>
          <p:cNvSpPr/>
          <p:nvPr/>
        </p:nvSpPr>
        <p:spPr>
          <a:xfrm>
            <a:off x="7167086" y="3059787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5524381" y="3862149"/>
            <a:ext cx="284035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Identificación Clara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5524381" y="4353163"/>
            <a:ext cx="358163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 identifica con una nomenclatura única (CU#), lo que permite organizarlos y relacionarlos directamente con los requisitos funcionales (RF#).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9630132" y="3244929"/>
            <a:ext cx="4136231" cy="3755827"/>
          </a:xfrm>
          <a:prstGeom prst="roundRect">
            <a:avLst>
              <a:gd name="adj" fmla="val 3895"/>
            </a:avLst>
          </a:prstGeom>
          <a:solidFill>
            <a:srgbClr val="27272B"/>
          </a:solidFill>
          <a:ln/>
        </p:spPr>
      </p:sp>
      <p:sp>
        <p:nvSpPr>
          <p:cNvPr id="17" name="Shape 15"/>
          <p:cNvSpPr/>
          <p:nvPr/>
        </p:nvSpPr>
        <p:spPr>
          <a:xfrm>
            <a:off x="9630132" y="3214449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FFE14D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27963" y="2874645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FFE14D"/>
          </a:solidFill>
          <a:ln/>
        </p:spPr>
      </p:sp>
      <p:sp>
        <p:nvSpPr>
          <p:cNvPr id="19" name="Text 17"/>
          <p:cNvSpPr/>
          <p:nvPr/>
        </p:nvSpPr>
        <p:spPr>
          <a:xfrm>
            <a:off x="11550134" y="3059787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9907429" y="3862149"/>
            <a:ext cx="284499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Ejemplos Concretos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9907429" y="4353163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CU1 - "Registrar usuario"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9907429" y="4834533"/>
            <a:ext cx="358163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CU2 - "Realizar pago"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9907429" y="5315903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CU3 - "Generar informe financiero"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2101" y="668417"/>
            <a:ext cx="386619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Visualizando la Interacción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850702" y="1248966"/>
            <a:ext cx="11314509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¿Qué es un Diagrama de Casos de Uso?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850702" y="2507456"/>
            <a:ext cx="7520226" cy="1554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 diagrama de casos de uso es una representación gráfica, parte del Lenguaje Unificado de Modelado (UML), que ilustra la relación entre los actores y los casos de uso dentro de un sistema. Es una herramienta poderosa para: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50702" y="4281130"/>
            <a:ext cx="7520226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Visualizar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cómo los actores interactúan con las funcionalidades del sistema.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50702" y="5143619"/>
            <a:ext cx="7520226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Comprender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el alcance y las capacidades principales del sistema.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50702" y="6006108"/>
            <a:ext cx="7520226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Facilitar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la comunicación sin entrar en detalles técnicos complejos.</a:t>
            </a:r>
            <a:endParaRPr lang="en-US" sz="19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1478" y="2562106"/>
            <a:ext cx="4815840" cy="48158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5162" y="795576"/>
            <a:ext cx="25200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Elementos Clave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1337429"/>
            <a:ext cx="10459403" cy="629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Componentes Principales del Diagrama</a:t>
            </a:r>
            <a:endParaRPr lang="en-US" sz="3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7550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158014"/>
            <a:ext cx="25200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Actor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3609142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Una entidad externa (persona, sistema o hardware) que interactúa con el sistema para lograr un objetivo.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307550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158014"/>
            <a:ext cx="25200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Caso de Uso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56884" y="3609142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Una funcionalidad específica que el sistema proporciona, representada por un óvalo con un nombre descriptivo.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88575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639038"/>
            <a:ext cx="252007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Límite del Sistema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93790" y="609016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 rectángulo que define el alcance del sistema, encapsulando todos los casos de uso que lo componen.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788575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5639038"/>
            <a:ext cx="252043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Paquete (Opcional)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56884" y="6090166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Una agrupación lógica para organizar casos de uso en sistemas complejos, mejorando la legibilidad.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93790" y="70711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Estos componentes se conectan mediante líneas para mostrar las relaciones de comunicación y dependencia.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7800" y="482679"/>
            <a:ext cx="2214801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 Requisito a Acción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614363" y="901898"/>
            <a:ext cx="10976372" cy="487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Relación entre Requisitos Funcionales y Casos de Uso</a:t>
            </a:r>
            <a:endParaRPr lang="en-US" sz="3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363" y="1850231"/>
            <a:ext cx="6486763" cy="64867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6894" y="1810822"/>
            <a:ext cx="6486763" cy="842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 correcta definición de los requisitos funcionales (RF#) es el cimiento para un desarrollo de software exitoso. Los casos de uso actúan como un puente directo, traduciendo estos requisitos en acciones concretas del sistema.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6894" y="2811066"/>
            <a:ext cx="6486763" cy="842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Cada requisito funcional, como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RF1 "El sistema debe permitir el registro de nuevos usuarios"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se mapea a uno o varios casos de uso, por ejemplo,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CU1 "Registrar usuario"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6894" y="3714750"/>
            <a:ext cx="648676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Esta trazabilidad asegura que cada funcionalidad requerida esté cubierta y facilita la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validación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del sistema al final del ciclo de desarrollo.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6894" y="4337685"/>
            <a:ext cx="6486763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Permite verificar que el sistema final cumple con todas las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expectativas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del cliente y los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objetivos del negocio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3131" y="427792"/>
            <a:ext cx="2624138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Anatomía de un Caso de Uso</a:t>
            </a:r>
            <a:endParaRPr lang="en-US" sz="1350" dirty="0"/>
          </a:p>
        </p:txBody>
      </p:sp>
      <p:sp>
        <p:nvSpPr>
          <p:cNvPr id="3" name="Text 1"/>
          <p:cNvSpPr/>
          <p:nvPr/>
        </p:nvSpPr>
        <p:spPr>
          <a:xfrm>
            <a:off x="543520" y="798671"/>
            <a:ext cx="6972300" cy="43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Partes Clave de un Caso de Uso (Texto)</a:t>
            </a:r>
            <a:endParaRPr lang="en-US" sz="2700" dirty="0"/>
          </a:p>
        </p:txBody>
      </p:sp>
      <p:sp>
        <p:nvSpPr>
          <p:cNvPr id="4" name="Shape 2"/>
          <p:cNvSpPr/>
          <p:nvPr/>
        </p:nvSpPr>
        <p:spPr>
          <a:xfrm>
            <a:off x="543520" y="1462921"/>
            <a:ext cx="1128593" cy="867608"/>
          </a:xfrm>
          <a:prstGeom prst="roundRect">
            <a:avLst>
              <a:gd name="adj" fmla="val 26852"/>
            </a:avLst>
          </a:prstGeom>
          <a:solidFill>
            <a:srgbClr val="46464A"/>
          </a:solidFill>
          <a:ln/>
        </p:spPr>
      </p:sp>
      <p:sp>
        <p:nvSpPr>
          <p:cNvPr id="5" name="Text 3"/>
          <p:cNvSpPr/>
          <p:nvPr/>
        </p:nvSpPr>
        <p:spPr>
          <a:xfrm>
            <a:off x="998577" y="1760220"/>
            <a:ext cx="21836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827371" y="1618178"/>
            <a:ext cx="2096453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Identificador y Nombre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827371" y="1926907"/>
            <a:ext cx="6962061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 código único (CU#) y un nombre descriptivo, claro y conciso que indica la acción del sistema.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1749742" y="2321004"/>
            <a:ext cx="12259508" cy="11430"/>
          </a:xfrm>
          <a:prstGeom prst="roundRect">
            <a:avLst>
              <a:gd name="adj" fmla="val 2038240"/>
            </a:avLst>
          </a:prstGeom>
          <a:solidFill>
            <a:srgbClr val="5F5F63"/>
          </a:solidFill>
          <a:ln/>
        </p:spPr>
      </p:sp>
      <p:sp>
        <p:nvSpPr>
          <p:cNvPr id="9" name="Shape 7"/>
          <p:cNvSpPr/>
          <p:nvPr/>
        </p:nvSpPr>
        <p:spPr>
          <a:xfrm>
            <a:off x="543520" y="2408158"/>
            <a:ext cx="2257187" cy="867608"/>
          </a:xfrm>
          <a:prstGeom prst="roundRect">
            <a:avLst>
              <a:gd name="adj" fmla="val 26852"/>
            </a:avLst>
          </a:prstGeom>
          <a:solidFill>
            <a:srgbClr val="46464A"/>
          </a:solidFill>
          <a:ln/>
        </p:spPr>
      </p:sp>
      <p:sp>
        <p:nvSpPr>
          <p:cNvPr id="10" name="Text 8"/>
          <p:cNvSpPr/>
          <p:nvPr/>
        </p:nvSpPr>
        <p:spPr>
          <a:xfrm>
            <a:off x="1562933" y="2705457"/>
            <a:ext cx="21836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2955965" y="2563416"/>
            <a:ext cx="1725692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Actores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2955965" y="2872145"/>
            <a:ext cx="579548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Define quién o qué interactúa con el caso de uso para iniciarlo o participar en él.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2878336" y="3266242"/>
            <a:ext cx="11130915" cy="11430"/>
          </a:xfrm>
          <a:prstGeom prst="roundRect">
            <a:avLst>
              <a:gd name="adj" fmla="val 2038240"/>
            </a:avLst>
          </a:prstGeom>
          <a:solidFill>
            <a:srgbClr val="5F5F63"/>
          </a:solidFill>
          <a:ln/>
        </p:spPr>
      </p:sp>
      <p:sp>
        <p:nvSpPr>
          <p:cNvPr id="14" name="Shape 12"/>
          <p:cNvSpPr/>
          <p:nvPr/>
        </p:nvSpPr>
        <p:spPr>
          <a:xfrm>
            <a:off x="543520" y="3353395"/>
            <a:ext cx="3385780" cy="867608"/>
          </a:xfrm>
          <a:prstGeom prst="roundRect">
            <a:avLst>
              <a:gd name="adj" fmla="val 26852"/>
            </a:avLst>
          </a:prstGeom>
          <a:solidFill>
            <a:srgbClr val="46464A"/>
          </a:solidFill>
          <a:ln/>
        </p:spPr>
      </p:sp>
      <p:sp>
        <p:nvSpPr>
          <p:cNvPr id="15" name="Text 13"/>
          <p:cNvSpPr/>
          <p:nvPr/>
        </p:nvSpPr>
        <p:spPr>
          <a:xfrm>
            <a:off x="2127171" y="3650694"/>
            <a:ext cx="21836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084558" y="3508653"/>
            <a:ext cx="1725692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Precondiciones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4084558" y="3817382"/>
            <a:ext cx="595157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Condiciones que deben cumplirse antes de que el caso de uso pueda ser iniciado.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4006929" y="4211479"/>
            <a:ext cx="10002322" cy="11430"/>
          </a:xfrm>
          <a:prstGeom prst="roundRect">
            <a:avLst>
              <a:gd name="adj" fmla="val 2038240"/>
            </a:avLst>
          </a:prstGeom>
          <a:solidFill>
            <a:srgbClr val="5F5F63"/>
          </a:solidFill>
          <a:ln/>
        </p:spPr>
      </p:sp>
      <p:sp>
        <p:nvSpPr>
          <p:cNvPr id="19" name="Shape 17"/>
          <p:cNvSpPr/>
          <p:nvPr/>
        </p:nvSpPr>
        <p:spPr>
          <a:xfrm>
            <a:off x="543520" y="4298633"/>
            <a:ext cx="4514374" cy="1115973"/>
          </a:xfrm>
          <a:prstGeom prst="roundRect">
            <a:avLst>
              <a:gd name="adj" fmla="val 20876"/>
            </a:avLst>
          </a:prstGeom>
          <a:solidFill>
            <a:srgbClr val="46464A"/>
          </a:solidFill>
          <a:ln/>
        </p:spPr>
      </p:sp>
      <p:sp>
        <p:nvSpPr>
          <p:cNvPr id="20" name="Text 18"/>
          <p:cNvSpPr/>
          <p:nvPr/>
        </p:nvSpPr>
        <p:spPr>
          <a:xfrm>
            <a:off x="2691527" y="4720114"/>
            <a:ext cx="21836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5213152" y="4453890"/>
            <a:ext cx="1725692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Flujo Principal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5213152" y="4762619"/>
            <a:ext cx="8718471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Una secuencia detallada de pasos que describe la interacción normal entre el actor y el sistema para alcanzar el objetivo.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5135523" y="5405080"/>
            <a:ext cx="8873728" cy="11430"/>
          </a:xfrm>
          <a:prstGeom prst="roundRect">
            <a:avLst>
              <a:gd name="adj" fmla="val 2038240"/>
            </a:avLst>
          </a:prstGeom>
          <a:solidFill>
            <a:srgbClr val="5F5F63"/>
          </a:solidFill>
          <a:ln/>
        </p:spPr>
      </p:sp>
      <p:sp>
        <p:nvSpPr>
          <p:cNvPr id="24" name="Shape 22"/>
          <p:cNvSpPr/>
          <p:nvPr/>
        </p:nvSpPr>
        <p:spPr>
          <a:xfrm>
            <a:off x="543520" y="5492234"/>
            <a:ext cx="5642967" cy="1115973"/>
          </a:xfrm>
          <a:prstGeom prst="roundRect">
            <a:avLst>
              <a:gd name="adj" fmla="val 20876"/>
            </a:avLst>
          </a:prstGeom>
          <a:solidFill>
            <a:srgbClr val="46464A"/>
          </a:solidFill>
          <a:ln/>
        </p:spPr>
      </p:sp>
      <p:sp>
        <p:nvSpPr>
          <p:cNvPr id="25" name="Text 23"/>
          <p:cNvSpPr/>
          <p:nvPr/>
        </p:nvSpPr>
        <p:spPr>
          <a:xfrm>
            <a:off x="3255764" y="5913715"/>
            <a:ext cx="21836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6341745" y="5647492"/>
            <a:ext cx="1725692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Flujos Alternativos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6341745" y="5956221"/>
            <a:ext cx="7589877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Variaciones del flujo principal que manejan excepciones, errores o caminos alternativos dentro del caso de uso.</a:t>
            </a:r>
            <a:endParaRPr lang="en-US" sz="1200" dirty="0"/>
          </a:p>
        </p:txBody>
      </p:sp>
      <p:sp>
        <p:nvSpPr>
          <p:cNvPr id="28" name="Shape 26"/>
          <p:cNvSpPr/>
          <p:nvPr/>
        </p:nvSpPr>
        <p:spPr>
          <a:xfrm>
            <a:off x="6264116" y="6598682"/>
            <a:ext cx="7745135" cy="11430"/>
          </a:xfrm>
          <a:prstGeom prst="roundRect">
            <a:avLst>
              <a:gd name="adj" fmla="val 2038240"/>
            </a:avLst>
          </a:prstGeom>
          <a:solidFill>
            <a:srgbClr val="5F5F63"/>
          </a:solidFill>
          <a:ln/>
        </p:spPr>
      </p:sp>
      <p:sp>
        <p:nvSpPr>
          <p:cNvPr id="29" name="Shape 27"/>
          <p:cNvSpPr/>
          <p:nvPr/>
        </p:nvSpPr>
        <p:spPr>
          <a:xfrm>
            <a:off x="543520" y="6685836"/>
            <a:ext cx="6771680" cy="1115973"/>
          </a:xfrm>
          <a:prstGeom prst="roundRect">
            <a:avLst>
              <a:gd name="adj" fmla="val 20876"/>
            </a:avLst>
          </a:prstGeom>
          <a:solidFill>
            <a:srgbClr val="46464A"/>
          </a:solidFill>
          <a:ln/>
        </p:spPr>
      </p:sp>
      <p:sp>
        <p:nvSpPr>
          <p:cNvPr id="30" name="Text 28"/>
          <p:cNvSpPr/>
          <p:nvPr/>
        </p:nvSpPr>
        <p:spPr>
          <a:xfrm>
            <a:off x="3820120" y="7107317"/>
            <a:ext cx="218361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6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7470458" y="6841093"/>
            <a:ext cx="1725692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Postcondiciones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7470458" y="7149822"/>
            <a:ext cx="6461165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Las condiciones del sistema y del entorno después de que el caso de uso ha finalizado exitosamente.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2107" y="400883"/>
            <a:ext cx="1866067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 Ejemplo Ilustrativo</a:t>
            </a:r>
            <a:endParaRPr lang="en-US" sz="1250" dirty="0"/>
          </a:p>
        </p:txBody>
      </p:sp>
      <p:sp>
        <p:nvSpPr>
          <p:cNvPr id="3" name="Text 1"/>
          <p:cNvSpPr/>
          <p:nvPr/>
        </p:nvSpPr>
        <p:spPr>
          <a:xfrm>
            <a:off x="510302" y="749141"/>
            <a:ext cx="10338554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Ejemplo Visual: Diagrama Simplificado de Clínica Veterinaria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510302" y="1503878"/>
            <a:ext cx="5230416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Este diagrama simplificado muestra cómo los diferentes actores de una clínica veterinaria interactúan con el sistema para realizar tareas específicas. Observa cómo el límite del sistema encierra todas las funcionalidades: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10302" y="2335173"/>
            <a:ext cx="5230416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Actores: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Auxiliar, Veterinario, Cliente.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0302" y="2619494"/>
            <a:ext cx="523041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Casos de uso: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CU1 "Registrar cliente", CU2 "Registrar mascota", CU3 "Realizar consulta".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10302" y="3137178"/>
            <a:ext cx="523041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Las líneas conectan a los actores con los casos de uso con los que interactúan.</a:t>
            </a:r>
            <a:endParaRPr lang="en-US" sz="11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4096" y="1536621"/>
            <a:ext cx="8023503" cy="80235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2670" y="577810"/>
            <a:ext cx="2385060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Más Allá del Diseño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732592" y="1077873"/>
            <a:ext cx="9730978" cy="581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Aplicaciones Prácticas de Casos de Uso</a:t>
            </a:r>
            <a:endParaRPr lang="en-US" sz="3650" dirty="0"/>
          </a:p>
        </p:txBody>
      </p:sp>
      <p:sp>
        <p:nvSpPr>
          <p:cNvPr id="4" name="Shape 2"/>
          <p:cNvSpPr/>
          <p:nvPr/>
        </p:nvSpPr>
        <p:spPr>
          <a:xfrm>
            <a:off x="732592" y="1973223"/>
            <a:ext cx="6477953" cy="2734628"/>
          </a:xfrm>
          <a:prstGeom prst="roundRect">
            <a:avLst>
              <a:gd name="adj" fmla="val 11482"/>
            </a:avLst>
          </a:prstGeom>
          <a:solidFill>
            <a:srgbClr val="46464A"/>
          </a:solidFill>
          <a:ln/>
        </p:spPr>
      </p:sp>
      <p:sp>
        <p:nvSpPr>
          <p:cNvPr id="5" name="Shape 3"/>
          <p:cNvSpPr/>
          <p:nvPr/>
        </p:nvSpPr>
        <p:spPr>
          <a:xfrm>
            <a:off x="941903" y="2182535"/>
            <a:ext cx="627936" cy="627936"/>
          </a:xfrm>
          <a:prstGeom prst="roundRect">
            <a:avLst>
              <a:gd name="adj" fmla="val 14560537"/>
            </a:avLst>
          </a:prstGeom>
          <a:solidFill>
            <a:srgbClr val="FFE14D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544" y="2319933"/>
            <a:ext cx="282535" cy="3531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41903" y="3019782"/>
            <a:ext cx="446293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Definición de Funcionalidades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41903" y="3494127"/>
            <a:ext cx="6059329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Base para el desarrollo de software y la creación de planes de prueba, asegurando que todas las funcionalidades estén cubiertas.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9856" y="1973223"/>
            <a:ext cx="6477953" cy="2734628"/>
          </a:xfrm>
          <a:prstGeom prst="roundRect">
            <a:avLst>
              <a:gd name="adj" fmla="val 11482"/>
            </a:avLst>
          </a:prstGeom>
          <a:solidFill>
            <a:srgbClr val="46464A"/>
          </a:solidFill>
          <a:ln/>
        </p:spPr>
      </p:sp>
      <p:sp>
        <p:nvSpPr>
          <p:cNvPr id="10" name="Shape 7"/>
          <p:cNvSpPr/>
          <p:nvPr/>
        </p:nvSpPr>
        <p:spPr>
          <a:xfrm>
            <a:off x="7629168" y="2182535"/>
            <a:ext cx="627936" cy="627936"/>
          </a:xfrm>
          <a:prstGeom prst="roundRect">
            <a:avLst>
              <a:gd name="adj" fmla="val 14560537"/>
            </a:avLst>
          </a:prstGeom>
          <a:solidFill>
            <a:srgbClr val="FFE14D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808" y="2319933"/>
            <a:ext cx="282535" cy="3531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9168" y="3019782"/>
            <a:ext cx="307705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Comunicación Eficaz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7629168" y="3494127"/>
            <a:ext cx="6059329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Sirven como un lenguaje común entre equipos técnicos, stakeholders y usuarios finales, evitando malentendidos.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32592" y="4917162"/>
            <a:ext cx="6477953" cy="2734628"/>
          </a:xfrm>
          <a:prstGeom prst="roundRect">
            <a:avLst>
              <a:gd name="adj" fmla="val 11482"/>
            </a:avLst>
          </a:prstGeom>
          <a:solidFill>
            <a:srgbClr val="46464A"/>
          </a:solidFill>
          <a:ln/>
        </p:spPr>
      </p:sp>
      <p:sp>
        <p:nvSpPr>
          <p:cNvPr id="15" name="Shape 11"/>
          <p:cNvSpPr/>
          <p:nvPr/>
        </p:nvSpPr>
        <p:spPr>
          <a:xfrm>
            <a:off x="941903" y="5126474"/>
            <a:ext cx="627936" cy="627936"/>
          </a:xfrm>
          <a:prstGeom prst="roundRect">
            <a:avLst>
              <a:gd name="adj" fmla="val 14560537"/>
            </a:avLst>
          </a:prstGeom>
          <a:solidFill>
            <a:srgbClr val="FFE14D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44" y="5263872"/>
            <a:ext cx="282535" cy="3531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41903" y="5963722"/>
            <a:ext cx="3047762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Gestión de Proyectos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941903" y="6438067"/>
            <a:ext cx="6059329" cy="669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Ayudan en la planificación del alcance, estimación de esfuerzos y seguimiento del progreso del proyecto.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19856" y="4917162"/>
            <a:ext cx="6477953" cy="2734628"/>
          </a:xfrm>
          <a:prstGeom prst="roundRect">
            <a:avLst>
              <a:gd name="adj" fmla="val 11482"/>
            </a:avLst>
          </a:prstGeom>
          <a:solidFill>
            <a:srgbClr val="46464A"/>
          </a:solidFill>
          <a:ln/>
        </p:spPr>
      </p:sp>
      <p:sp>
        <p:nvSpPr>
          <p:cNvPr id="20" name="Shape 15"/>
          <p:cNvSpPr/>
          <p:nvPr/>
        </p:nvSpPr>
        <p:spPr>
          <a:xfrm>
            <a:off x="7629168" y="5126474"/>
            <a:ext cx="627936" cy="627936"/>
          </a:xfrm>
          <a:prstGeom prst="roundRect">
            <a:avLst>
              <a:gd name="adj" fmla="val 14560537"/>
            </a:avLst>
          </a:prstGeom>
          <a:solidFill>
            <a:srgbClr val="FFE14D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808" y="5263872"/>
            <a:ext cx="282535" cy="3531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29168" y="5963722"/>
            <a:ext cx="4427458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Identificación de Necesidades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7629168" y="6438067"/>
            <a:ext cx="6059329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Facilitan la comprensión de las necesidades y expectativas de los usuarios, centrándose en el valor que el sistema debe entregar.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269" y="658058"/>
            <a:ext cx="3085862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Consejos para el Éxito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836890" y="1229320"/>
            <a:ext cx="12956619" cy="1328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Buenas Prácticas en Diagramas de Casos de Uso</a:t>
            </a:r>
            <a:endParaRPr lang="en-US" sz="4150" dirty="0"/>
          </a:p>
        </p:txBody>
      </p:sp>
      <p:sp>
        <p:nvSpPr>
          <p:cNvPr id="4" name="Shape 2"/>
          <p:cNvSpPr/>
          <p:nvPr/>
        </p:nvSpPr>
        <p:spPr>
          <a:xfrm>
            <a:off x="836890" y="2916198"/>
            <a:ext cx="538043" cy="538043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</p:sp>
      <p:sp>
        <p:nvSpPr>
          <p:cNvPr id="5" name="Text 3"/>
          <p:cNvSpPr/>
          <p:nvPr/>
        </p:nvSpPr>
        <p:spPr>
          <a:xfrm>
            <a:off x="946428" y="2985909"/>
            <a:ext cx="318849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1614011" y="2998351"/>
            <a:ext cx="3718084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Nomenclatura Consistente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614011" y="3474006"/>
            <a:ext cx="5551765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Utiliza la nomenclatura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RF#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y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CU#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 forma rigurosa para mantener la trazabilidad y claridad en la documentación.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64623" y="2916198"/>
            <a:ext cx="538043" cy="538043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</p:sp>
      <p:sp>
        <p:nvSpPr>
          <p:cNvPr id="9" name="Text 7"/>
          <p:cNvSpPr/>
          <p:nvPr/>
        </p:nvSpPr>
        <p:spPr>
          <a:xfrm>
            <a:off x="7574161" y="2985909"/>
            <a:ext cx="318849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8241744" y="2998351"/>
            <a:ext cx="306466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Nombres Descriptivos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8241744" y="3474006"/>
            <a:ext cx="5551765" cy="1530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Los nombres de los casos de uso deben ser verbos en infinitivo que describan claramente la acción, como "Registrar cliente" o "Procesar pedido".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6890" y="5482947"/>
            <a:ext cx="538043" cy="538043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</p:sp>
      <p:sp>
        <p:nvSpPr>
          <p:cNvPr id="13" name="Text 11"/>
          <p:cNvSpPr/>
          <p:nvPr/>
        </p:nvSpPr>
        <p:spPr>
          <a:xfrm>
            <a:off x="946428" y="5552658"/>
            <a:ext cx="318849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1614011" y="5565100"/>
            <a:ext cx="265699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Claridad Visual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614011" y="6040755"/>
            <a:ext cx="5551765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Mantén tus diagramas limpios, organizados y fáciles de leer. Evita el exceso de detalle en el diagrama para no saturarlo.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64623" y="5482947"/>
            <a:ext cx="538043" cy="538043"/>
          </a:xfrm>
          <a:prstGeom prst="roundRect">
            <a:avLst>
              <a:gd name="adj" fmla="val 66669"/>
            </a:avLst>
          </a:prstGeom>
          <a:solidFill>
            <a:srgbClr val="46464A"/>
          </a:solidFill>
          <a:ln/>
        </p:spPr>
      </p:sp>
      <p:sp>
        <p:nvSpPr>
          <p:cNvPr id="17" name="Text 15"/>
          <p:cNvSpPr/>
          <p:nvPr/>
        </p:nvSpPr>
        <p:spPr>
          <a:xfrm>
            <a:off x="7574161" y="5552658"/>
            <a:ext cx="318849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6"/>
          <p:cNvSpPr/>
          <p:nvPr/>
        </p:nvSpPr>
        <p:spPr>
          <a:xfrm>
            <a:off x="8241744" y="5565100"/>
            <a:ext cx="364283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Documentación Detallada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8241744" y="6040755"/>
            <a:ext cx="5551765" cy="1530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Cada caso de uso debe estar acompañado de una descripción textual detallada de sus flujos principales, alternativos y excepciones, para una comprensión completa.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2025-09-04T16:54:45Z</dcterms:created>
  <dcterms:modified xsi:type="dcterms:W3CDTF">2025-09-04T16:54:45Z</dcterms:modified>
</cp:coreProperties>
</file>